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8" r:id="rId3"/>
    <p:sldId id="259" r:id="rId4"/>
    <p:sldId id="260" r:id="rId5"/>
    <p:sldId id="263" r:id="rId6"/>
    <p:sldId id="273" r:id="rId7"/>
    <p:sldId id="274" r:id="rId8"/>
    <p:sldId id="272" r:id="rId9"/>
    <p:sldId id="261" r:id="rId10"/>
    <p:sldId id="268" r:id="rId11"/>
    <p:sldId id="275" r:id="rId12"/>
    <p:sldId id="276" r:id="rId13"/>
    <p:sldId id="269" r:id="rId14"/>
    <p:sldId id="277" r:id="rId15"/>
    <p:sldId id="278" r:id="rId16"/>
    <p:sldId id="270" r:id="rId17"/>
    <p:sldId id="279" r:id="rId18"/>
    <p:sldId id="280" r:id="rId19"/>
    <p:sldId id="281" r:id="rId20"/>
    <p:sldId id="282" r:id="rId21"/>
    <p:sldId id="266" r:id="rId22"/>
    <p:sldId id="265" r:id="rId23"/>
    <p:sldId id="288" r:id="rId24"/>
    <p:sldId id="287" r:id="rId25"/>
    <p:sldId id="289" r:id="rId26"/>
    <p:sldId id="283" r:id="rId27"/>
    <p:sldId id="284" r:id="rId28"/>
    <p:sldId id="285" r:id="rId2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2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>
        <p:scale>
          <a:sx n="75" d="100"/>
          <a:sy n="75" d="100"/>
        </p:scale>
        <p:origin x="974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839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67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74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77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755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00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668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64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0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29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550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5/16/2021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322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01" r:id="rId5"/>
    <p:sldLayoutId id="2147483706" r:id="rId6"/>
    <p:sldLayoutId id="2147483702" r:id="rId7"/>
    <p:sldLayoutId id="2147483703" r:id="rId8"/>
    <p:sldLayoutId id="2147483704" r:id="rId9"/>
    <p:sldLayoutId id="2147483705" r:id="rId10"/>
    <p:sldLayoutId id="214748370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6F801-06DA-495F-959E-27F3C74BBF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8463" y="862234"/>
            <a:ext cx="3891873" cy="861789"/>
          </a:xfrm>
        </p:spPr>
        <p:txBody>
          <a:bodyPr>
            <a:normAutofit fontScale="90000"/>
          </a:bodyPr>
          <a:lstStyle/>
          <a:p>
            <a:r>
              <a:rPr lang="it-IT" dirty="0" err="1">
                <a:latin typeface="Rockwell Condensed" panose="02060603050405020104" pitchFamily="18" charset="0"/>
              </a:rPr>
              <a:t>Safety</a:t>
            </a:r>
            <a:r>
              <a:rPr lang="it-IT" dirty="0">
                <a:latin typeface="Rockwell Condensed" panose="02060603050405020104" pitchFamily="18" charset="0"/>
              </a:rPr>
              <a:t> floater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42A6AE0-3E77-4551-ADAC-5561C5146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14326" y="1359527"/>
            <a:ext cx="4487024" cy="1005657"/>
          </a:xfrm>
        </p:spPr>
        <p:txBody>
          <a:bodyPr>
            <a:normAutofit/>
          </a:bodyPr>
          <a:lstStyle/>
          <a:p>
            <a:r>
              <a:rPr lang="it-IT" dirty="0">
                <a:latin typeface="Rockwell" panose="02060603020205020403" pitchFamily="18" charset="0"/>
              </a:rPr>
              <a:t>IoT group project for </a:t>
            </a:r>
            <a:r>
              <a:rPr lang="it-IT" dirty="0" err="1">
                <a:latin typeface="Rockwell" panose="02060603020205020403" pitchFamily="18" charset="0"/>
              </a:rPr>
              <a:t>coastal</a:t>
            </a:r>
            <a:r>
              <a:rPr lang="it-IT" dirty="0">
                <a:latin typeface="Rockwell" panose="02060603020205020403" pitchFamily="18" charset="0"/>
              </a:rPr>
              <a:t> </a:t>
            </a:r>
            <a:r>
              <a:rPr lang="it-IT" dirty="0" err="1">
                <a:latin typeface="Rockwell" panose="02060603020205020403" pitchFamily="18" charset="0"/>
              </a:rPr>
              <a:t>tourism</a:t>
            </a:r>
            <a:r>
              <a:rPr lang="it-IT" dirty="0">
                <a:latin typeface="Rockwell" panose="02060603020205020403" pitchFamily="18" charset="0"/>
              </a:rPr>
              <a:t>  </a:t>
            </a:r>
          </a:p>
        </p:txBody>
      </p:sp>
      <p:pic>
        <p:nvPicPr>
          <p:cNvPr id="4" name="Picture 3" descr="Primo piano di fogli di carta blu che formano un cerchio">
            <a:extLst>
              <a:ext uri="{FF2B5EF4-FFF2-40B4-BE49-F238E27FC236}">
                <a16:creationId xmlns:a16="http://schemas.microsoft.com/office/drawing/2014/main" id="{3291AB5E-E3C7-4C22-8BCE-43E1F19DEF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37" r="35296" b="-1"/>
          <a:stretch/>
        </p:blipFill>
        <p:spPr>
          <a:xfrm>
            <a:off x="1" y="10"/>
            <a:ext cx="4876799" cy="68579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723900"/>
            <a:ext cx="5706224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2CF06E40-3ECB-4820-95B5-8A70B07D4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6134100"/>
            <a:ext cx="56681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ottotitolo 2">
            <a:extLst>
              <a:ext uri="{FF2B5EF4-FFF2-40B4-BE49-F238E27FC236}">
                <a16:creationId xmlns:a16="http://schemas.microsoft.com/office/drawing/2014/main" id="{915A55F7-7164-4487-91AF-DEFB4EFB2521}"/>
              </a:ext>
            </a:extLst>
          </p:cNvPr>
          <p:cNvSpPr txBox="1">
            <a:spLocks/>
          </p:cNvSpPr>
          <p:nvPr/>
        </p:nvSpPr>
        <p:spPr>
          <a:xfrm>
            <a:off x="5723776" y="5566158"/>
            <a:ext cx="1643438" cy="4296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Rockwell" panose="02060603020205020403" pitchFamily="18" charset="0"/>
              </a:rPr>
              <a:t>Blue </a:t>
            </a:r>
            <a:r>
              <a:rPr lang="it-IT" dirty="0" err="1">
                <a:latin typeface="Rockwell" panose="02060603020205020403" pitchFamily="18" charset="0"/>
              </a:rPr>
              <a:t>Growth</a:t>
            </a:r>
            <a:endParaRPr lang="it-IT" dirty="0">
              <a:latin typeface="Rockwell" panose="02060603020205020403" pitchFamily="18" charset="0"/>
            </a:endParaRPr>
          </a:p>
        </p:txBody>
      </p:sp>
      <p:sp>
        <p:nvSpPr>
          <p:cNvPr id="48" name="Sottotitolo 2">
            <a:extLst>
              <a:ext uri="{FF2B5EF4-FFF2-40B4-BE49-F238E27FC236}">
                <a16:creationId xmlns:a16="http://schemas.microsoft.com/office/drawing/2014/main" id="{E1A181A8-B8AD-4C3B-8E32-F83767FA2016}"/>
              </a:ext>
            </a:extLst>
          </p:cNvPr>
          <p:cNvSpPr txBox="1">
            <a:spLocks/>
          </p:cNvSpPr>
          <p:nvPr/>
        </p:nvSpPr>
        <p:spPr>
          <a:xfrm>
            <a:off x="8403511" y="5844968"/>
            <a:ext cx="5201399" cy="5782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000" dirty="0">
                <a:latin typeface="Rockwell" panose="02060603020205020403" pitchFamily="18" charset="0"/>
              </a:rPr>
              <a:t>Daniele Bufalieri, Marco Calamo, Ivan Giacomoni</a:t>
            </a:r>
          </a:p>
        </p:txBody>
      </p:sp>
    </p:spTree>
    <p:extLst>
      <p:ext uri="{BB962C8B-B14F-4D97-AF65-F5344CB8AC3E}">
        <p14:creationId xmlns:p14="http://schemas.microsoft.com/office/powerpoint/2010/main" val="2266319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D8C3D2-EC60-411D-8F3B-8A1FE0B16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 err="1"/>
              <a:t>safety</a:t>
            </a:r>
            <a:r>
              <a:rPr lang="it-IT" sz="3600" dirty="0"/>
              <a:t> floater: </a:t>
            </a:r>
            <a:r>
              <a:rPr lang="it-IT" sz="3600" dirty="0" err="1"/>
              <a:t>Sensors</a:t>
            </a:r>
            <a:r>
              <a:rPr lang="it-IT" sz="3600" dirty="0"/>
              <a:t> &amp; </a:t>
            </a:r>
            <a:r>
              <a:rPr lang="it-IT" sz="3600" dirty="0" err="1"/>
              <a:t>Actuators</a:t>
            </a:r>
            <a:endParaRPr lang="it-IT" sz="3600" dirty="0"/>
          </a:p>
        </p:txBody>
      </p:sp>
      <p:pic>
        <p:nvPicPr>
          <p:cNvPr id="22" name="Immagine 21" descr="Immagine che contiene elettronico, circuito&#10;&#10;Descrizione generata automaticamente">
            <a:extLst>
              <a:ext uri="{FF2B5EF4-FFF2-40B4-BE49-F238E27FC236}">
                <a16:creationId xmlns:a16="http://schemas.microsoft.com/office/drawing/2014/main" id="{D5F0D496-D141-4129-92FA-90725824A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252" y="4141086"/>
            <a:ext cx="1379834" cy="1236257"/>
          </a:xfrm>
          <a:prstGeom prst="rect">
            <a:avLst/>
          </a:prstGeom>
        </p:spPr>
      </p:pic>
      <p:pic>
        <p:nvPicPr>
          <p:cNvPr id="23" name="Segnaposto contenuto 4" descr="Immagine che contiene testo, elettronico, circuito&#10;&#10;Descrizione generata automaticamente">
            <a:extLst>
              <a:ext uri="{FF2B5EF4-FFF2-40B4-BE49-F238E27FC236}">
                <a16:creationId xmlns:a16="http://schemas.microsoft.com/office/drawing/2014/main" id="{4B9D3843-E76E-46AD-B1E2-9B2F3495C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234" y="1985370"/>
            <a:ext cx="2054149" cy="1336411"/>
          </a:xfrm>
        </p:spPr>
      </p:pic>
      <p:pic>
        <p:nvPicPr>
          <p:cNvPr id="24" name="Immagine 23" descr="Immagine che contiene testo, elettronico, circuito&#10;&#10;Descrizione generata automaticamente">
            <a:extLst>
              <a:ext uri="{FF2B5EF4-FFF2-40B4-BE49-F238E27FC236}">
                <a16:creationId xmlns:a16="http://schemas.microsoft.com/office/drawing/2014/main" id="{63B013B4-60DA-4FFE-86B6-F42796BFE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037" y="1564376"/>
            <a:ext cx="2159046" cy="2178400"/>
          </a:xfrm>
          <a:prstGeom prst="rect">
            <a:avLst/>
          </a:prstGeom>
        </p:spPr>
      </p:pic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C758C058-739E-4B4D-8365-23BDBEC575F5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1835169" y="3221372"/>
            <a:ext cx="0" cy="91971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magine 29" descr="Immagine che contiene caffè, tazza, microfono&#10;&#10;Descrizione generata automaticamente">
            <a:extLst>
              <a:ext uri="{FF2B5EF4-FFF2-40B4-BE49-F238E27FC236}">
                <a16:creationId xmlns:a16="http://schemas.microsoft.com/office/drawing/2014/main" id="{C6BCDF47-91E0-44A7-B01F-E13F2DC3DA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42818"/>
            <a:ext cx="1300081" cy="1451044"/>
          </a:xfrm>
          <a:prstGeom prst="rect">
            <a:avLst/>
          </a:prstGeom>
        </p:spPr>
      </p:pic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F9B47DF8-A5AF-4263-B857-C682CA5CD780}"/>
              </a:ext>
            </a:extLst>
          </p:cNvPr>
          <p:cNvCxnSpPr>
            <a:endCxn id="30" idx="0"/>
          </p:cNvCxnSpPr>
          <p:nvPr/>
        </p:nvCxnSpPr>
        <p:spPr>
          <a:xfrm flipH="1">
            <a:off x="6746041" y="3356400"/>
            <a:ext cx="686605" cy="58641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mmagine 33" descr="Immagine che contiene testo, elettronico&#10;&#10;Descrizione generata automaticamente">
            <a:extLst>
              <a:ext uri="{FF2B5EF4-FFF2-40B4-BE49-F238E27FC236}">
                <a16:creationId xmlns:a16="http://schemas.microsoft.com/office/drawing/2014/main" id="{9A7B3784-012E-44ED-8A07-98AE3334C7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998" y="4073699"/>
            <a:ext cx="1904302" cy="1371030"/>
          </a:xfrm>
          <a:prstGeom prst="rect">
            <a:avLst/>
          </a:prstGeom>
        </p:spPr>
      </p:pic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FED6DA02-8E3D-4975-841A-142488FC3A50}"/>
              </a:ext>
            </a:extLst>
          </p:cNvPr>
          <p:cNvCxnSpPr>
            <a:endCxn id="34" idx="0"/>
          </p:cNvCxnSpPr>
          <p:nvPr/>
        </p:nvCxnSpPr>
        <p:spPr>
          <a:xfrm>
            <a:off x="9190383" y="3321781"/>
            <a:ext cx="754766" cy="75191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FC4D50AB-A6C8-4760-9AD6-576FD29F2946}"/>
              </a:ext>
            </a:extLst>
          </p:cNvPr>
          <p:cNvSpPr txBox="1"/>
          <p:nvPr/>
        </p:nvSpPr>
        <p:spPr>
          <a:xfrm>
            <a:off x="1275426" y="5415998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Gyroscope</a:t>
            </a:r>
            <a:endParaRPr lang="it-IT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237A80FD-610B-4DBB-A16B-45FB51E17D7C}"/>
              </a:ext>
            </a:extLst>
          </p:cNvPr>
          <p:cNvSpPr txBox="1"/>
          <p:nvPr/>
        </p:nvSpPr>
        <p:spPr>
          <a:xfrm>
            <a:off x="5810655" y="5513056"/>
            <a:ext cx="1870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Proximity</a:t>
            </a:r>
            <a:r>
              <a:rPr lang="it-IT" dirty="0"/>
              <a:t> Sensor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EF267E9F-1195-480A-B7A2-0A9CE89818D3}"/>
              </a:ext>
            </a:extLst>
          </p:cNvPr>
          <p:cNvSpPr txBox="1"/>
          <p:nvPr/>
        </p:nvSpPr>
        <p:spPr>
          <a:xfrm>
            <a:off x="9622785" y="5444729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GPS</a:t>
            </a:r>
          </a:p>
        </p:txBody>
      </p:sp>
      <p:pic>
        <p:nvPicPr>
          <p:cNvPr id="45" name="Immagine 44">
            <a:extLst>
              <a:ext uri="{FF2B5EF4-FFF2-40B4-BE49-F238E27FC236}">
                <a16:creationId xmlns:a16="http://schemas.microsoft.com/office/drawing/2014/main" id="{256D19AA-B0E5-4F76-A23D-A3A0326DEE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864" y="3820707"/>
            <a:ext cx="1202294" cy="1556636"/>
          </a:xfrm>
          <a:prstGeom prst="rect">
            <a:avLst/>
          </a:prstGeom>
        </p:spPr>
      </p:pic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2ABB1B06-58DD-4FF4-A679-D77D0F37BB65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4934718" y="2653576"/>
            <a:ext cx="2201516" cy="155084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Immagine 48" descr="Immagine che contiene luce&#10;&#10;Descrizione generata automaticamente">
            <a:extLst>
              <a:ext uri="{FF2B5EF4-FFF2-40B4-BE49-F238E27FC236}">
                <a16:creationId xmlns:a16="http://schemas.microsoft.com/office/drawing/2014/main" id="{8C6B9F67-C0E0-46EF-9B68-B2F459D76C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270" y="2068199"/>
            <a:ext cx="1070748" cy="1150110"/>
          </a:xfrm>
          <a:prstGeom prst="rect">
            <a:avLst/>
          </a:prstGeom>
        </p:spPr>
      </p:pic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97882AE5-9201-4BD7-9F9C-843E892616B5}"/>
              </a:ext>
            </a:extLst>
          </p:cNvPr>
          <p:cNvCxnSpPr>
            <a:stCxn id="24" idx="0"/>
            <a:endCxn id="49" idx="1"/>
          </p:cNvCxnSpPr>
          <p:nvPr/>
        </p:nvCxnSpPr>
        <p:spPr>
          <a:xfrm flipV="1">
            <a:off x="3088760" y="2643254"/>
            <a:ext cx="878510" cy="1032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6D18DEA9-B59B-4575-92D9-9B089C499219}"/>
              </a:ext>
            </a:extLst>
          </p:cNvPr>
          <p:cNvSpPr txBox="1"/>
          <p:nvPr/>
        </p:nvSpPr>
        <p:spPr>
          <a:xfrm>
            <a:off x="4115000" y="5386006"/>
            <a:ext cx="92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Stepper</a:t>
            </a:r>
            <a:endParaRPr lang="it-IT" dirty="0"/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8AEAF848-B077-4AF1-8713-D6DC8D609053}"/>
              </a:ext>
            </a:extLst>
          </p:cNvPr>
          <p:cNvSpPr txBox="1"/>
          <p:nvPr/>
        </p:nvSpPr>
        <p:spPr>
          <a:xfrm>
            <a:off x="4050604" y="3006876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Buzzer</a:t>
            </a:r>
          </a:p>
        </p:txBody>
      </p:sp>
    </p:spTree>
    <p:extLst>
      <p:ext uri="{BB962C8B-B14F-4D97-AF65-F5344CB8AC3E}">
        <p14:creationId xmlns:p14="http://schemas.microsoft.com/office/powerpoint/2010/main" val="3794832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D8C3D2-EC60-411D-8F3B-8A1FE0B16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 err="1"/>
              <a:t>safety</a:t>
            </a:r>
            <a:r>
              <a:rPr lang="it-IT" sz="3600" dirty="0"/>
              <a:t> floater: </a:t>
            </a:r>
            <a:r>
              <a:rPr lang="it-IT" sz="3600" dirty="0" err="1"/>
              <a:t>structure</a:t>
            </a:r>
            <a:r>
              <a:rPr lang="it-IT" sz="3600" dirty="0"/>
              <a:t> &amp; </a:t>
            </a:r>
            <a:r>
              <a:rPr lang="it-IT" sz="3600" dirty="0" err="1"/>
              <a:t>Communication</a:t>
            </a:r>
            <a:endParaRPr lang="it-IT" sz="3600" dirty="0"/>
          </a:p>
        </p:txBody>
      </p:sp>
      <p:pic>
        <p:nvPicPr>
          <p:cNvPr id="5" name="Segnaposto contenuto 4" descr="Immagine che contiene testo, elettronico, circuito&#10;&#10;Descrizione generata automaticamente">
            <a:extLst>
              <a:ext uri="{FF2B5EF4-FFF2-40B4-BE49-F238E27FC236}">
                <a16:creationId xmlns:a16="http://schemas.microsoft.com/office/drawing/2014/main" id="{8EEB1384-FFC4-4F31-A163-D118D9B8D1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335" y="2850227"/>
            <a:ext cx="2054149" cy="1336411"/>
          </a:xfrm>
        </p:spPr>
      </p:pic>
      <p:pic>
        <p:nvPicPr>
          <p:cNvPr id="7" name="Immagine 6" descr="Immagine che contiene testo, elettronico, circuito&#10;&#10;Descrizione generata automaticamente">
            <a:extLst>
              <a:ext uri="{FF2B5EF4-FFF2-40B4-BE49-F238E27FC236}">
                <a16:creationId xmlns:a16="http://schemas.microsoft.com/office/drawing/2014/main" id="{FAABD525-176B-4406-A082-6483CF33E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77148" y="2429232"/>
            <a:ext cx="2159046" cy="2178400"/>
          </a:xfrm>
          <a:prstGeom prst="rect">
            <a:avLst/>
          </a:prstGeom>
        </p:spPr>
      </p:pic>
      <p:pic>
        <p:nvPicPr>
          <p:cNvPr id="9" name="Immagine 8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CD038D46-34D7-43AF-89AB-B0D780AB5D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735" y="3077076"/>
            <a:ext cx="1115736" cy="882712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F2334767-59FD-4286-BCF5-CD09149A081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145871" y="3518432"/>
            <a:ext cx="84786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2752B37D-13EA-4902-87EA-BC108A799F83}"/>
              </a:ext>
            </a:extLst>
          </p:cNvPr>
          <p:cNvCxnSpPr>
            <a:cxnSpLocks/>
          </p:cNvCxnSpPr>
          <p:nvPr/>
        </p:nvCxnSpPr>
        <p:spPr>
          <a:xfrm>
            <a:off x="5109471" y="3518432"/>
            <a:ext cx="84786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7E51D28D-2BD7-4B3D-AF06-99AB0030CA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522" y="3036763"/>
            <a:ext cx="2257218" cy="963338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647D5A66-E32F-4DF1-BD3F-727F3530090C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011484" y="3518432"/>
            <a:ext cx="1015070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BEC40BA6-BC9C-452F-A319-683210BD6D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5424">
            <a:off x="9987810" y="2975840"/>
            <a:ext cx="728524" cy="862674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425BCD6-227D-405E-869F-C88FB111C15A}"/>
              </a:ext>
            </a:extLst>
          </p:cNvPr>
          <p:cNvSpPr txBox="1"/>
          <p:nvPr/>
        </p:nvSpPr>
        <p:spPr>
          <a:xfrm>
            <a:off x="967471" y="4228623"/>
            <a:ext cx="208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NUCLEO F401RE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7C51CF5-C029-449A-BC10-1E36CD2D2836}"/>
              </a:ext>
            </a:extLst>
          </p:cNvPr>
          <p:cNvSpPr txBox="1"/>
          <p:nvPr/>
        </p:nvSpPr>
        <p:spPr>
          <a:xfrm>
            <a:off x="5999203" y="4295163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ARDUINO UNO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D113255D-1C1F-4977-ADE6-C0F6FCAB71E9}"/>
              </a:ext>
            </a:extLst>
          </p:cNvPr>
          <p:cNvSpPr txBox="1"/>
          <p:nvPr/>
        </p:nvSpPr>
        <p:spPr>
          <a:xfrm>
            <a:off x="10757757" y="3195266"/>
            <a:ext cx="1535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TO SEA STATION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1D63C51-BF16-48DB-8730-517B06807A2A}"/>
              </a:ext>
            </a:extLst>
          </p:cNvPr>
          <p:cNvSpPr txBox="1"/>
          <p:nvPr/>
        </p:nvSpPr>
        <p:spPr>
          <a:xfrm>
            <a:off x="3170127" y="3077076"/>
            <a:ext cx="797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MASTER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9343208-212B-435F-AB75-91E51381E724}"/>
              </a:ext>
            </a:extLst>
          </p:cNvPr>
          <p:cNvSpPr txBox="1"/>
          <p:nvPr/>
        </p:nvSpPr>
        <p:spPr>
          <a:xfrm>
            <a:off x="5192317" y="3077076"/>
            <a:ext cx="657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SLAVE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4101755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D8C3D2-EC60-411D-8F3B-8A1FE0B16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 err="1"/>
              <a:t>safety</a:t>
            </a:r>
            <a:r>
              <a:rPr lang="it-IT" sz="3600" dirty="0"/>
              <a:t> floater: SPOTTER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53E85C4-0073-423E-8B21-8DAD67FE5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380" y="922096"/>
            <a:ext cx="3541226" cy="21678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CC1C0EC-2B98-43DE-9C7F-AB6A79FE2602}"/>
              </a:ext>
            </a:extLst>
          </p:cNvPr>
          <p:cNvSpPr txBox="1"/>
          <p:nvPr/>
        </p:nvSpPr>
        <p:spPr>
          <a:xfrm>
            <a:off x="700636" y="2293126"/>
            <a:ext cx="59098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On the front side,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installed</a:t>
            </a:r>
            <a:r>
              <a:rPr lang="it-IT" dirty="0"/>
              <a:t> the </a:t>
            </a:r>
            <a:r>
              <a:rPr lang="it-IT" dirty="0" err="1"/>
              <a:t>proximity</a:t>
            </a:r>
            <a:r>
              <a:rPr lang="it-IT" dirty="0"/>
              <a:t> </a:t>
            </a:r>
            <a:r>
              <a:rPr lang="it-IT" dirty="0" err="1"/>
              <a:t>sensor</a:t>
            </a:r>
            <a:r>
              <a:rPr lang="it-IT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In the </a:t>
            </a:r>
            <a:r>
              <a:rPr lang="it-IT" dirty="0" err="1"/>
              <a:t>hole</a:t>
            </a:r>
            <a:r>
              <a:rPr lang="it-IT" dirty="0"/>
              <a:t>,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installed</a:t>
            </a:r>
            <a:r>
              <a:rPr lang="it-IT" dirty="0"/>
              <a:t> the </a:t>
            </a:r>
            <a:r>
              <a:rPr lang="it-IT" dirty="0" err="1"/>
              <a:t>gyroscope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On the bottom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hole</a:t>
            </a:r>
            <a:r>
              <a:rPr lang="it-IT" dirty="0"/>
              <a:t> to lock on the </a:t>
            </a:r>
            <a:r>
              <a:rPr lang="it-IT" dirty="0" err="1"/>
              <a:t>spotter</a:t>
            </a:r>
            <a:r>
              <a:rPr lang="it-IT" dirty="0"/>
              <a:t> on  the </a:t>
            </a:r>
            <a:r>
              <a:rPr lang="it-IT" dirty="0" err="1"/>
              <a:t>stepper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This</a:t>
            </a:r>
            <a:r>
              <a:rPr lang="it-IT" dirty="0"/>
              <a:t> system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to </a:t>
            </a:r>
            <a:r>
              <a:rPr lang="it-IT" dirty="0" err="1"/>
              <a:t>guarantee</a:t>
            </a:r>
            <a:r>
              <a:rPr lang="it-IT" dirty="0"/>
              <a:t> the </a:t>
            </a:r>
            <a:r>
              <a:rPr lang="it-IT" dirty="0" err="1"/>
              <a:t>correct</a:t>
            </a:r>
            <a:r>
              <a:rPr lang="it-IT" dirty="0"/>
              <a:t> </a:t>
            </a:r>
            <a:r>
              <a:rPr lang="it-IT" dirty="0" err="1"/>
              <a:t>orientation</a:t>
            </a:r>
            <a:r>
              <a:rPr lang="it-IT" dirty="0"/>
              <a:t> of the </a:t>
            </a:r>
            <a:r>
              <a:rPr lang="it-IT" dirty="0" err="1"/>
              <a:t>proximity</a:t>
            </a:r>
            <a:r>
              <a:rPr lang="it-IT" dirty="0"/>
              <a:t> </a:t>
            </a:r>
            <a:r>
              <a:rPr lang="it-IT" dirty="0" err="1"/>
              <a:t>sensor</a:t>
            </a:r>
            <a:r>
              <a:rPr lang="it-IT" dirty="0"/>
              <a:t>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possibilities</a:t>
            </a:r>
            <a:r>
              <a:rPr lang="it-IT" dirty="0"/>
              <a:t> to </a:t>
            </a:r>
            <a:r>
              <a:rPr lang="it-IT" dirty="0" err="1"/>
              <a:t>detect</a:t>
            </a:r>
            <a:r>
              <a:rPr lang="it-IT" dirty="0"/>
              <a:t> boats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885DBB4-26B0-4C9D-9BA8-8522B5FE56C5}"/>
              </a:ext>
            </a:extLst>
          </p:cNvPr>
          <p:cNvSpPr txBox="1"/>
          <p:nvPr/>
        </p:nvSpPr>
        <p:spPr>
          <a:xfrm>
            <a:off x="700635" y="5751238"/>
            <a:ext cx="4174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P.S.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designed</a:t>
            </a:r>
            <a:r>
              <a:rPr lang="it-IT" dirty="0"/>
              <a:t> and 3D printed by </a:t>
            </a:r>
            <a:r>
              <a:rPr lang="it-IT" dirty="0" err="1"/>
              <a:t>us</a:t>
            </a:r>
            <a:r>
              <a:rPr lang="it-IT" dirty="0"/>
              <a:t> ;) </a:t>
            </a:r>
          </a:p>
        </p:txBody>
      </p:sp>
      <p:pic>
        <p:nvPicPr>
          <p:cNvPr id="4" name="Immagine 3" descr="Immagine che contiene parete, interni&#10;&#10;Descrizione generata automaticamente">
            <a:extLst>
              <a:ext uri="{FF2B5EF4-FFF2-40B4-BE49-F238E27FC236}">
                <a16:creationId xmlns:a16="http://schemas.microsoft.com/office/drawing/2014/main" id="{27BF84F1-D4BC-407D-9AA7-27FD28339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380" y="3684347"/>
            <a:ext cx="3541226" cy="216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49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6A3675-7478-492A-9FD0-9FBCBA26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SAFETY FLOATER: FUNCTIONALITIES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0C5B82-4E1A-49B1-8055-6D645A886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293126"/>
            <a:ext cx="6136393" cy="265637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Boat detection mechanism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Orientation control mechanism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Power management mechanism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System info mechanism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Sea-ground communication system</a:t>
            </a: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5" name="WhatsApp Video 2021-05-16 at 11.24.47">
            <a:hlinkClick r:id="" action="ppaction://media"/>
            <a:extLst>
              <a:ext uri="{FF2B5EF4-FFF2-40B4-BE49-F238E27FC236}">
                <a16:creationId xmlns:a16="http://schemas.microsoft.com/office/drawing/2014/main" id="{E2CF21F2-D75A-4747-8753-115F9E187E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80660" y="1607611"/>
            <a:ext cx="6362700" cy="442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2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D8C3D2-EC60-411D-8F3B-8A1FE0B16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806036"/>
          </a:xfrm>
        </p:spPr>
        <p:txBody>
          <a:bodyPr>
            <a:normAutofit/>
          </a:bodyPr>
          <a:lstStyle/>
          <a:p>
            <a:r>
              <a:rPr lang="it-IT" sz="3600" dirty="0"/>
              <a:t>Sea station: </a:t>
            </a:r>
            <a:r>
              <a:rPr lang="it-IT" sz="3600" dirty="0" err="1"/>
              <a:t>structure</a:t>
            </a:r>
            <a:r>
              <a:rPr lang="it-IT" sz="3600" dirty="0"/>
              <a:t> &amp; </a:t>
            </a:r>
            <a:r>
              <a:rPr lang="it-IT" sz="3600" dirty="0" err="1"/>
              <a:t>Communication</a:t>
            </a:r>
            <a:endParaRPr lang="it-IT" sz="36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E51D28D-2BD7-4B3D-AF06-99AB0030C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533" y="2964612"/>
            <a:ext cx="2257218" cy="96333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BEC40BA6-BC9C-452F-A319-683210BD6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28620">
            <a:off x="1614574" y="3055156"/>
            <a:ext cx="728524" cy="862674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D113255D-1C1F-4977-ADE6-C0F6FCAB71E9}"/>
              </a:ext>
            </a:extLst>
          </p:cNvPr>
          <p:cNvSpPr txBox="1"/>
          <p:nvPr/>
        </p:nvSpPr>
        <p:spPr>
          <a:xfrm>
            <a:off x="285099" y="2984616"/>
            <a:ext cx="1535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FROM SAFETY FLOATER</a:t>
            </a:r>
          </a:p>
        </p:txBody>
      </p:sp>
      <p:pic>
        <p:nvPicPr>
          <p:cNvPr id="13" name="Immagine 12" descr="Immagine che contiene testo, elettronico, circuito&#10;&#10;Descrizione generata automaticamente">
            <a:extLst>
              <a:ext uri="{FF2B5EF4-FFF2-40B4-BE49-F238E27FC236}">
                <a16:creationId xmlns:a16="http://schemas.microsoft.com/office/drawing/2014/main" id="{A55DF8F4-AC3A-47A3-BDB5-CFB9CA0B00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033" y="2400300"/>
            <a:ext cx="2928336" cy="2255590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3C72ADB0-D2B1-4692-A2C7-F0018A2173CE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3263317" y="3528095"/>
            <a:ext cx="129971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oftware">
            <a:extLst>
              <a:ext uri="{FF2B5EF4-FFF2-40B4-BE49-F238E27FC236}">
                <a16:creationId xmlns:a16="http://schemas.microsoft.com/office/drawing/2014/main" id="{15C5800A-C159-457C-8841-CF1FF6B5F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042" y="3025247"/>
            <a:ext cx="2576634" cy="100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B01E3D54-8106-435D-AFB1-6801AB02F28F}"/>
              </a:ext>
            </a:extLst>
          </p:cNvPr>
          <p:cNvCxnSpPr>
            <a:cxnSpLocks/>
            <a:stCxn id="13" idx="3"/>
            <a:endCxn id="1026" idx="1"/>
          </p:cNvCxnSpPr>
          <p:nvPr/>
        </p:nvCxnSpPr>
        <p:spPr>
          <a:xfrm>
            <a:off x="7491369" y="3528095"/>
            <a:ext cx="704673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E8AA86E6-DDD5-442C-8A0F-E9B8F97EC927}"/>
              </a:ext>
            </a:extLst>
          </p:cNvPr>
          <p:cNvSpPr txBox="1"/>
          <p:nvPr/>
        </p:nvSpPr>
        <p:spPr>
          <a:xfrm>
            <a:off x="10902993" y="3204929"/>
            <a:ext cx="1148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TO AWS </a:t>
            </a:r>
          </a:p>
          <a:p>
            <a:r>
              <a:rPr lang="it-IT" dirty="0"/>
              <a:t>CLOUD</a:t>
            </a:r>
          </a:p>
        </p:txBody>
      </p:sp>
      <p:pic>
        <p:nvPicPr>
          <p:cNvPr id="40" name="Immagine 39" descr="Immagine che contiene testo, elettronico&#10;&#10;Descrizione generata automaticamente">
            <a:extLst>
              <a:ext uri="{FF2B5EF4-FFF2-40B4-BE49-F238E27FC236}">
                <a16:creationId xmlns:a16="http://schemas.microsoft.com/office/drawing/2014/main" id="{86271004-8F1B-42AB-B95F-CEC1451962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651" y="4966284"/>
            <a:ext cx="1532967" cy="1045122"/>
          </a:xfrm>
          <a:prstGeom prst="rect">
            <a:avLst/>
          </a:prstGeom>
        </p:spPr>
      </p:pic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5DD9CA03-47E1-49F6-83BA-B4DB3175B763}"/>
              </a:ext>
            </a:extLst>
          </p:cNvPr>
          <p:cNvCxnSpPr>
            <a:stCxn id="40" idx="0"/>
          </p:cNvCxnSpPr>
          <p:nvPr/>
        </p:nvCxnSpPr>
        <p:spPr>
          <a:xfrm flipH="1" flipV="1">
            <a:off x="5922628" y="4572000"/>
            <a:ext cx="2507" cy="39428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57E8683F-86EB-464E-A599-7364F757BD75}"/>
              </a:ext>
            </a:extLst>
          </p:cNvPr>
          <p:cNvSpPr txBox="1"/>
          <p:nvPr/>
        </p:nvSpPr>
        <p:spPr>
          <a:xfrm>
            <a:off x="5002208" y="1987042"/>
            <a:ext cx="2049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RASPBERRY PI 4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35B9F467-1A1A-4224-A0AF-A60BC90A58E0}"/>
              </a:ext>
            </a:extLst>
          </p:cNvPr>
          <p:cNvSpPr txBox="1"/>
          <p:nvPr/>
        </p:nvSpPr>
        <p:spPr>
          <a:xfrm>
            <a:off x="6691618" y="5304179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CAMERA</a:t>
            </a:r>
          </a:p>
        </p:txBody>
      </p:sp>
    </p:spTree>
    <p:extLst>
      <p:ext uri="{BB962C8B-B14F-4D97-AF65-F5344CB8AC3E}">
        <p14:creationId xmlns:p14="http://schemas.microsoft.com/office/powerpoint/2010/main" val="247687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6A3675-7478-492A-9FD0-9FBCBA26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SEA STATION: FUNCTIONALITIES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0C5B82-4E1A-49B1-8055-6D645A886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358" y="2536407"/>
            <a:ext cx="6136393" cy="265637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Ground-sea communication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Boat recognition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Ground-cloud communication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CBB9573C-FF3E-4A56-AF2C-C360FF3DA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254" y="1753299"/>
            <a:ext cx="3643095" cy="403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072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ABF6C5-BB06-4D29-B6F5-8A18529A9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769596"/>
          </a:xfrm>
        </p:spPr>
        <p:txBody>
          <a:bodyPr/>
          <a:lstStyle/>
          <a:p>
            <a:r>
              <a:rPr lang="it-IT" dirty="0" err="1"/>
              <a:t>CLOud</a:t>
            </a:r>
            <a:r>
              <a:rPr lang="it-IT" dirty="0"/>
              <a:t> server &amp; FRONTEND: </a:t>
            </a:r>
            <a:r>
              <a:rPr lang="it-IT" dirty="0" err="1"/>
              <a:t>structure</a:t>
            </a: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3852817-CAF2-4DA4-AE57-E111D6E52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643" y="1855278"/>
            <a:ext cx="6705600" cy="3600450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2D05B19D-8E67-4D7A-9AF8-501E2704A4CE}"/>
              </a:ext>
            </a:extLst>
          </p:cNvPr>
          <p:cNvSpPr/>
          <p:nvPr/>
        </p:nvSpPr>
        <p:spPr>
          <a:xfrm>
            <a:off x="5083728" y="4974672"/>
            <a:ext cx="1241571" cy="1174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0496A8C4-7034-41D7-AF93-E380346CE048}"/>
              </a:ext>
            </a:extLst>
          </p:cNvPr>
          <p:cNvSpPr/>
          <p:nvPr/>
        </p:nvSpPr>
        <p:spPr>
          <a:xfrm>
            <a:off x="2483141" y="2055303"/>
            <a:ext cx="444616" cy="237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6EE0476-1BB0-46ED-81F3-E2DF7F0C314C}"/>
              </a:ext>
            </a:extLst>
          </p:cNvPr>
          <p:cNvSpPr/>
          <p:nvPr/>
        </p:nvSpPr>
        <p:spPr>
          <a:xfrm>
            <a:off x="8867163" y="1855278"/>
            <a:ext cx="397080" cy="4378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697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ABF6C5-BB06-4D29-B6F5-8A18529A9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769596"/>
          </a:xfrm>
        </p:spPr>
        <p:txBody>
          <a:bodyPr/>
          <a:lstStyle/>
          <a:p>
            <a:r>
              <a:rPr lang="it-IT" dirty="0" err="1"/>
              <a:t>CLOud</a:t>
            </a:r>
            <a:r>
              <a:rPr lang="it-IT" dirty="0"/>
              <a:t> server &amp; FRONTEND: FUNCTIONALITIES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D05B19D-8E67-4D7A-9AF8-501E2704A4CE}"/>
              </a:ext>
            </a:extLst>
          </p:cNvPr>
          <p:cNvSpPr/>
          <p:nvPr/>
        </p:nvSpPr>
        <p:spPr>
          <a:xfrm>
            <a:off x="5083728" y="4974672"/>
            <a:ext cx="1241571" cy="1174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0496A8C4-7034-41D7-AF93-E380346CE048}"/>
              </a:ext>
            </a:extLst>
          </p:cNvPr>
          <p:cNvSpPr/>
          <p:nvPr/>
        </p:nvSpPr>
        <p:spPr>
          <a:xfrm>
            <a:off x="2483141" y="2055303"/>
            <a:ext cx="444616" cy="237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6EE0476-1BB0-46ED-81F3-E2DF7F0C314C}"/>
              </a:ext>
            </a:extLst>
          </p:cNvPr>
          <p:cNvSpPr/>
          <p:nvPr/>
        </p:nvSpPr>
        <p:spPr>
          <a:xfrm>
            <a:off x="8867163" y="1855278"/>
            <a:ext cx="397080" cy="4378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27B9034-835E-4692-BA43-C461444362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8" t="18847" r="23486" b="14553"/>
          <a:stretch/>
        </p:blipFill>
        <p:spPr>
          <a:xfrm>
            <a:off x="2927757" y="1855278"/>
            <a:ext cx="5729680" cy="35820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18749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ABF6C5-BB06-4D29-B6F5-8A18529A9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3" y="863373"/>
            <a:ext cx="10691265" cy="769596"/>
          </a:xfrm>
        </p:spPr>
        <p:txBody>
          <a:bodyPr/>
          <a:lstStyle/>
          <a:p>
            <a:r>
              <a:rPr lang="it-IT" dirty="0" err="1"/>
              <a:t>CLOud</a:t>
            </a:r>
            <a:r>
              <a:rPr lang="it-IT" dirty="0"/>
              <a:t> server &amp; FRONTEND: FUNCTIONALITIES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D05B19D-8E67-4D7A-9AF8-501E2704A4CE}"/>
              </a:ext>
            </a:extLst>
          </p:cNvPr>
          <p:cNvSpPr/>
          <p:nvPr/>
        </p:nvSpPr>
        <p:spPr>
          <a:xfrm>
            <a:off x="5083728" y="4974672"/>
            <a:ext cx="1241571" cy="1174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0496A8C4-7034-41D7-AF93-E380346CE048}"/>
              </a:ext>
            </a:extLst>
          </p:cNvPr>
          <p:cNvSpPr/>
          <p:nvPr/>
        </p:nvSpPr>
        <p:spPr>
          <a:xfrm>
            <a:off x="2483141" y="2055303"/>
            <a:ext cx="444616" cy="237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6EE0476-1BB0-46ED-81F3-E2DF7F0C314C}"/>
              </a:ext>
            </a:extLst>
          </p:cNvPr>
          <p:cNvSpPr/>
          <p:nvPr/>
        </p:nvSpPr>
        <p:spPr>
          <a:xfrm>
            <a:off x="8867163" y="1855278"/>
            <a:ext cx="397080" cy="4378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D60425E-04D5-42B8-AEB9-6F05566A78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0" t="16987" r="3670"/>
          <a:stretch/>
        </p:blipFill>
        <p:spPr>
          <a:xfrm>
            <a:off x="1623171" y="1610685"/>
            <a:ext cx="8846191" cy="42137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46455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ABF6C5-BB06-4D29-B6F5-8A18529A9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3" y="863373"/>
            <a:ext cx="10691265" cy="769596"/>
          </a:xfrm>
        </p:spPr>
        <p:txBody>
          <a:bodyPr/>
          <a:lstStyle/>
          <a:p>
            <a:r>
              <a:rPr lang="it-IT" dirty="0" err="1"/>
              <a:t>CLOud</a:t>
            </a:r>
            <a:r>
              <a:rPr lang="it-IT" dirty="0"/>
              <a:t> server &amp; FRONTEND: FUNCTIONALITIES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D05B19D-8E67-4D7A-9AF8-501E2704A4CE}"/>
              </a:ext>
            </a:extLst>
          </p:cNvPr>
          <p:cNvSpPr/>
          <p:nvPr/>
        </p:nvSpPr>
        <p:spPr>
          <a:xfrm>
            <a:off x="5083728" y="4974672"/>
            <a:ext cx="1241571" cy="1174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0496A8C4-7034-41D7-AF93-E380346CE048}"/>
              </a:ext>
            </a:extLst>
          </p:cNvPr>
          <p:cNvSpPr/>
          <p:nvPr/>
        </p:nvSpPr>
        <p:spPr>
          <a:xfrm>
            <a:off x="2483141" y="2055303"/>
            <a:ext cx="444616" cy="237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6EE0476-1BB0-46ED-81F3-E2DF7F0C314C}"/>
              </a:ext>
            </a:extLst>
          </p:cNvPr>
          <p:cNvSpPr/>
          <p:nvPr/>
        </p:nvSpPr>
        <p:spPr>
          <a:xfrm>
            <a:off x="8867163" y="1855278"/>
            <a:ext cx="397080" cy="4378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705322C-64C8-4D03-9613-11AB9CD896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6" t="28204" r="23280" b="1"/>
          <a:stretch/>
        </p:blipFill>
        <p:spPr>
          <a:xfrm>
            <a:off x="700633" y="1744910"/>
            <a:ext cx="5221995" cy="41447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magine 6" descr="Immagine che contiene mappa&#10;&#10;Descrizione generata automaticamente">
            <a:extLst>
              <a:ext uri="{FF2B5EF4-FFF2-40B4-BE49-F238E27FC236}">
                <a16:creationId xmlns:a16="http://schemas.microsoft.com/office/drawing/2014/main" id="{04A1C068-2FD0-4858-8933-8C2A8BADFD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6" t="39533" r="24725"/>
          <a:stretch/>
        </p:blipFill>
        <p:spPr>
          <a:xfrm>
            <a:off x="6096000" y="1744910"/>
            <a:ext cx="5637401" cy="41447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riangolo isoscele 7">
            <a:extLst>
              <a:ext uri="{FF2B5EF4-FFF2-40B4-BE49-F238E27FC236}">
                <a16:creationId xmlns:a16="http://schemas.microsoft.com/office/drawing/2014/main" id="{E2D3D2AD-8F85-4245-ABE0-6B3D8933D7A9}"/>
              </a:ext>
            </a:extLst>
          </p:cNvPr>
          <p:cNvSpPr/>
          <p:nvPr/>
        </p:nvSpPr>
        <p:spPr>
          <a:xfrm rot="10800000">
            <a:off x="10503016" y="2416028"/>
            <a:ext cx="234891" cy="314945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B927DE0-F5CD-42D3-8B10-E08EFB37291F}"/>
              </a:ext>
            </a:extLst>
          </p:cNvPr>
          <p:cNvSpPr txBox="1"/>
          <p:nvPr/>
        </p:nvSpPr>
        <p:spPr>
          <a:xfrm>
            <a:off x="10476030" y="2332184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25459957-412C-4276-8A34-5B3C2834A91B}"/>
              </a:ext>
            </a:extLst>
          </p:cNvPr>
          <p:cNvSpPr/>
          <p:nvPr/>
        </p:nvSpPr>
        <p:spPr>
          <a:xfrm>
            <a:off x="8688198" y="3347207"/>
            <a:ext cx="755010" cy="645953"/>
          </a:xfrm>
          <a:prstGeom prst="roundRect">
            <a:avLst/>
          </a:prstGeom>
          <a:solidFill>
            <a:srgbClr val="F4F2EA"/>
          </a:solidFill>
          <a:ln>
            <a:solidFill>
              <a:srgbClr val="F4F2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489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57DF67-A617-43D1-81A6-F5B438C94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problem</a:t>
            </a:r>
            <a:r>
              <a:rPr lang="it-IT" dirty="0"/>
              <a:t>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62A7E04-C3A4-4882-B128-EFE6E5F7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security of </a:t>
            </a:r>
            <a:r>
              <a:rPr lang="it-IT" dirty="0" err="1"/>
              <a:t>swimmers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of the boats </a:t>
            </a:r>
            <a:r>
              <a:rPr lang="it-IT" dirty="0" err="1"/>
              <a:t>that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respect</a:t>
            </a:r>
            <a:r>
              <a:rPr lang="it-IT" dirty="0"/>
              <a:t> the </a:t>
            </a:r>
            <a:r>
              <a:rPr lang="it-IT" dirty="0" err="1"/>
              <a:t>safety</a:t>
            </a:r>
            <a:r>
              <a:rPr lang="it-IT" dirty="0"/>
              <a:t> </a:t>
            </a:r>
            <a:r>
              <a:rPr lang="it-IT" dirty="0" err="1"/>
              <a:t>distance</a:t>
            </a:r>
            <a:r>
              <a:rPr lang="it-IT" dirty="0"/>
              <a:t> from the </a:t>
            </a:r>
            <a:r>
              <a:rPr lang="it-IT" dirty="0" err="1"/>
              <a:t>coast</a:t>
            </a:r>
            <a:r>
              <a:rPr lang="it-IT" dirty="0"/>
              <a:t>.</a:t>
            </a:r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threat</a:t>
            </a:r>
            <a:r>
              <a:rPr lang="it-IT" dirty="0"/>
              <a:t> for the </a:t>
            </a:r>
            <a:r>
              <a:rPr lang="it-IT" dirty="0" err="1"/>
              <a:t>tourists</a:t>
            </a:r>
            <a:r>
              <a:rPr lang="it-IT" dirty="0"/>
              <a:t> and </a:t>
            </a:r>
            <a:r>
              <a:rPr lang="it-IT" dirty="0" err="1"/>
              <a:t>also</a:t>
            </a:r>
            <a:r>
              <a:rPr lang="it-IT" dirty="0"/>
              <a:t> for the </a:t>
            </a:r>
            <a:r>
              <a:rPr lang="it-IT" dirty="0" err="1"/>
              <a:t>environment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the </a:t>
            </a:r>
            <a:r>
              <a:rPr lang="it-IT" dirty="0" err="1"/>
              <a:t>pollution</a:t>
            </a:r>
            <a:r>
              <a:rPr lang="it-IT" dirty="0"/>
              <a:t> </a:t>
            </a:r>
            <a:r>
              <a:rPr lang="it-IT" dirty="0" err="1"/>
              <a:t>near</a:t>
            </a:r>
            <a:r>
              <a:rPr lang="it-IT" dirty="0"/>
              <a:t> the </a:t>
            </a:r>
            <a:r>
              <a:rPr lang="it-IT" dirty="0" err="1"/>
              <a:t>shore</a:t>
            </a:r>
            <a:r>
              <a:rPr lang="it-IT" dirty="0"/>
              <a:t>. </a:t>
            </a:r>
          </a:p>
          <a:p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a </a:t>
            </a:r>
            <a:r>
              <a:rPr lang="it-IT" dirty="0" err="1"/>
              <a:t>direct</a:t>
            </a:r>
            <a:r>
              <a:rPr lang="it-IT" dirty="0"/>
              <a:t> </a:t>
            </a:r>
            <a:r>
              <a:rPr lang="it-IT" dirty="0" err="1"/>
              <a:t>communication</a:t>
            </a:r>
            <a:r>
              <a:rPr lang="it-IT" dirty="0"/>
              <a:t> to the </a:t>
            </a:r>
            <a:r>
              <a:rPr lang="it-IT" dirty="0" err="1"/>
              <a:t>authorities</a:t>
            </a:r>
            <a:endParaRPr lang="it-IT" dirty="0"/>
          </a:p>
          <a:p>
            <a:endParaRPr lang="it-IT" dirty="0"/>
          </a:p>
          <a:p>
            <a:pPr marL="0" indent="0">
              <a:buNone/>
            </a:pP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2627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6FE0C6-ECD3-4AB4-9917-E5ADADF25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857" y="838206"/>
            <a:ext cx="10691265" cy="1371030"/>
          </a:xfrm>
        </p:spPr>
        <p:txBody>
          <a:bodyPr/>
          <a:lstStyle/>
          <a:p>
            <a:r>
              <a:rPr lang="it-IT" dirty="0"/>
              <a:t>IOT ARCHITECTURE: DETAILED SUMMARY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C8E247D-C24D-4672-90E9-111B45C70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78" y="1661020"/>
            <a:ext cx="10801350" cy="425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18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2A1144-C171-4B24-8D30-06861D8B1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962D717-96CA-42D4-B908-B66BE553F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sensors</a:t>
            </a:r>
            <a:r>
              <a:rPr lang="it-IT" dirty="0"/>
              <a:t> are </a:t>
            </a:r>
            <a:r>
              <a:rPr lang="it-IT" dirty="0" err="1"/>
              <a:t>constantly</a:t>
            </a:r>
            <a:r>
              <a:rPr lang="it-IT" dirty="0"/>
              <a:t> </a:t>
            </a:r>
            <a:r>
              <a:rPr lang="it-IT" dirty="0" err="1"/>
              <a:t>sampled</a:t>
            </a:r>
            <a:endParaRPr lang="it-IT" dirty="0"/>
          </a:p>
          <a:p>
            <a:r>
              <a:rPr lang="it-IT" dirty="0" err="1"/>
              <a:t>Bandwith</a:t>
            </a:r>
            <a:r>
              <a:rPr lang="it-IT" dirty="0"/>
              <a:t> and </a:t>
            </a:r>
            <a:r>
              <a:rPr lang="it-IT" dirty="0" err="1"/>
              <a:t>latency</a:t>
            </a:r>
            <a:r>
              <a:rPr lang="it-IT" dirty="0"/>
              <a:t> </a:t>
            </a:r>
            <a:r>
              <a:rPr lang="it-IT" dirty="0" err="1"/>
              <a:t>limitated</a:t>
            </a:r>
            <a:r>
              <a:rPr lang="it-IT" dirty="0"/>
              <a:t> by the </a:t>
            </a:r>
            <a:r>
              <a:rPr lang="it-IT" dirty="0" err="1"/>
              <a:t>capacity</a:t>
            </a:r>
            <a:r>
              <a:rPr lang="it-IT" dirty="0"/>
              <a:t> of </a:t>
            </a:r>
            <a:r>
              <a:rPr lang="it-IT" dirty="0" err="1"/>
              <a:t>LoraWAN</a:t>
            </a:r>
            <a:r>
              <a:rPr lang="it-IT" dirty="0"/>
              <a:t> </a:t>
            </a:r>
          </a:p>
          <a:p>
            <a:r>
              <a:rPr lang="it-IT" dirty="0"/>
              <a:t>Waterproof </a:t>
            </a:r>
            <a:r>
              <a:rPr lang="it-IT" dirty="0" err="1"/>
              <a:t>sensors</a:t>
            </a:r>
            <a:endParaRPr lang="it-IT" dirty="0"/>
          </a:p>
          <a:p>
            <a:r>
              <a:rPr lang="it-IT" dirty="0"/>
              <a:t>Energy </a:t>
            </a:r>
            <a:r>
              <a:rPr lang="it-IT" dirty="0" err="1"/>
              <a:t>is</a:t>
            </a:r>
            <a:r>
              <a:rPr lang="it-IT" dirty="0"/>
              <a:t> a key </a:t>
            </a:r>
            <a:r>
              <a:rPr lang="it-IT" dirty="0" err="1"/>
              <a:t>factor</a:t>
            </a:r>
            <a:r>
              <a:rPr lang="it-IT" dirty="0"/>
              <a:t> in </a:t>
            </a:r>
            <a:r>
              <a:rPr lang="it-IT" dirty="0" err="1"/>
              <a:t>Safety</a:t>
            </a:r>
            <a:r>
              <a:rPr lang="it-IT" dirty="0"/>
              <a:t> Floater, </a:t>
            </a:r>
            <a:r>
              <a:rPr lang="it-IT" dirty="0" err="1"/>
              <a:t>we</a:t>
            </a:r>
            <a:r>
              <a:rPr lang="it-IT" dirty="0"/>
              <a:t> use solar panel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increase</a:t>
            </a:r>
            <a:r>
              <a:rPr lang="it-IT" dirty="0"/>
              <a:t> the </a:t>
            </a:r>
            <a:r>
              <a:rPr lang="it-IT" dirty="0" err="1"/>
              <a:t>battery</a:t>
            </a:r>
            <a:r>
              <a:rPr lang="it-IT" dirty="0"/>
              <a:t> life</a:t>
            </a:r>
          </a:p>
          <a:p>
            <a:r>
              <a:rPr lang="it-IT" dirty="0"/>
              <a:t>Power </a:t>
            </a:r>
            <a:r>
              <a:rPr lang="it-IT" dirty="0" err="1"/>
              <a:t>consumption</a:t>
            </a:r>
            <a:r>
              <a:rPr lang="it-IT" dirty="0"/>
              <a:t> </a:t>
            </a:r>
            <a:r>
              <a:rPr lang="it-IT" dirty="0" err="1"/>
              <a:t>reduced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minimum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87704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821428"/>
            <a:ext cx="10691265" cy="990594"/>
          </a:xfrm>
        </p:spPr>
        <p:txBody>
          <a:bodyPr>
            <a:normAutofit fontScale="90000"/>
          </a:bodyPr>
          <a:lstStyle/>
          <a:p>
            <a:r>
              <a:rPr lang="it-IT" sz="3200" dirty="0"/>
              <a:t>Evaluation &amp; PERFORMANCE: power </a:t>
            </a:r>
            <a:r>
              <a:rPr lang="it-IT" sz="3200" dirty="0" err="1"/>
              <a:t>consumption</a:t>
            </a:r>
            <a:r>
              <a:rPr lang="it-IT" sz="3200" dirty="0"/>
              <a:t> mode 1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52A79EE-1107-4AAB-B1DC-9A3807B78F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0" t="10853" r="334" b="8681"/>
          <a:stretch/>
        </p:blipFill>
        <p:spPr>
          <a:xfrm>
            <a:off x="1164651" y="1417393"/>
            <a:ext cx="9528341" cy="45415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52087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843094"/>
            <a:ext cx="10691265" cy="990594"/>
          </a:xfrm>
        </p:spPr>
        <p:txBody>
          <a:bodyPr>
            <a:normAutofit fontScale="90000"/>
          </a:bodyPr>
          <a:lstStyle/>
          <a:p>
            <a:r>
              <a:rPr lang="it-IT" sz="3200" dirty="0"/>
              <a:t>Evaluation &amp; PERFORMANCE: power </a:t>
            </a:r>
            <a:r>
              <a:rPr lang="it-IT" sz="3200" dirty="0" err="1"/>
              <a:t>consumption</a:t>
            </a:r>
            <a:r>
              <a:rPr lang="it-IT" sz="3200" dirty="0"/>
              <a:t> mode 2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C221D21-F5A7-4D9D-BEF4-DD2889EA0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0" t="11258" r="1261" b="7723"/>
          <a:stretch/>
        </p:blipFill>
        <p:spPr>
          <a:xfrm>
            <a:off x="861268" y="1338391"/>
            <a:ext cx="10469461" cy="45975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2411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775134"/>
            <a:ext cx="10691265" cy="990594"/>
          </a:xfrm>
        </p:spPr>
        <p:txBody>
          <a:bodyPr>
            <a:normAutofit fontScale="90000"/>
          </a:bodyPr>
          <a:lstStyle/>
          <a:p>
            <a:r>
              <a:rPr lang="it-IT" sz="3200" dirty="0"/>
              <a:t>Evaluation &amp; PERFORMANCE: power </a:t>
            </a:r>
            <a:r>
              <a:rPr lang="it-IT" sz="3200" dirty="0" err="1"/>
              <a:t>consumption</a:t>
            </a:r>
            <a:r>
              <a:rPr lang="it-IT" sz="3200" dirty="0"/>
              <a:t> mode 3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402C846-D819-4B3B-AACF-BDD0A7817B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0" t="11627" r="1606" b="8566"/>
          <a:stretch/>
        </p:blipFill>
        <p:spPr>
          <a:xfrm>
            <a:off x="798505" y="1270431"/>
            <a:ext cx="10495523" cy="47154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33230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432" y="729149"/>
            <a:ext cx="10691265" cy="990594"/>
          </a:xfrm>
        </p:spPr>
        <p:txBody>
          <a:bodyPr>
            <a:normAutofit fontScale="90000"/>
          </a:bodyPr>
          <a:lstStyle/>
          <a:p>
            <a:r>
              <a:rPr lang="it-IT" sz="3200" dirty="0"/>
              <a:t>Evaluation &amp; PERFORMANCE: power </a:t>
            </a:r>
            <a:r>
              <a:rPr lang="it-IT" sz="3200" dirty="0" err="1"/>
              <a:t>consumption</a:t>
            </a:r>
            <a:r>
              <a:rPr lang="it-IT" sz="3200" dirty="0"/>
              <a:t> general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D048351-CA24-46D9-9913-4369C3E603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9" t="11357" r="1675" b="7503"/>
          <a:stretch/>
        </p:blipFill>
        <p:spPr>
          <a:xfrm>
            <a:off x="852432" y="1224446"/>
            <a:ext cx="10487133" cy="48740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96943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990594"/>
          </a:xfrm>
        </p:spPr>
        <p:txBody>
          <a:bodyPr>
            <a:normAutofit fontScale="90000"/>
          </a:bodyPr>
          <a:lstStyle/>
          <a:p>
            <a:r>
              <a:rPr lang="it-IT" dirty="0"/>
              <a:t>Evaluation &amp; PERFORMANCE: boat </a:t>
            </a:r>
            <a:r>
              <a:rPr lang="it-IT" dirty="0" err="1"/>
              <a:t>detection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A2BB100-615C-4696-8623-BCD25CAA9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644" y="1743255"/>
            <a:ext cx="3724712" cy="40199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22389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990594"/>
          </a:xfrm>
        </p:spPr>
        <p:txBody>
          <a:bodyPr>
            <a:normAutofit fontScale="90000"/>
          </a:bodyPr>
          <a:lstStyle/>
          <a:p>
            <a:r>
              <a:rPr lang="it-IT" dirty="0"/>
              <a:t>Evaluation &amp; PERFORMANCE: NETWORK </a:t>
            </a:r>
            <a:r>
              <a:rPr lang="it-IT" dirty="0" err="1"/>
              <a:t>latency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F1CB4D-B8EC-4628-9389-F73C760B0DE0}"/>
              </a:ext>
            </a:extLst>
          </p:cNvPr>
          <p:cNvSpPr txBox="1"/>
          <p:nvPr/>
        </p:nvSpPr>
        <p:spPr>
          <a:xfrm>
            <a:off x="1116337" y="2183657"/>
            <a:ext cx="39732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I2C: STM-&gt;ARDUINO (0.001 S)</a:t>
            </a:r>
          </a:p>
          <a:p>
            <a:r>
              <a:rPr lang="it-IT" dirty="0"/>
              <a:t>I2C:ARDUINO-&gt;STM(0.001 S)</a:t>
            </a:r>
          </a:p>
          <a:p>
            <a:r>
              <a:rPr lang="it-IT" dirty="0"/>
              <a:t>Delay to </a:t>
            </a:r>
            <a:r>
              <a:rPr lang="it-IT" dirty="0" err="1"/>
              <a:t>detect</a:t>
            </a:r>
            <a:r>
              <a:rPr lang="it-IT" dirty="0"/>
              <a:t> false positive 1.000 S</a:t>
            </a:r>
          </a:p>
          <a:p>
            <a:r>
              <a:rPr lang="it-IT" dirty="0"/>
              <a:t>I2C: STM-&gt;ARDUINO (0.001 S)</a:t>
            </a:r>
          </a:p>
          <a:p>
            <a:r>
              <a:rPr lang="it-IT" dirty="0"/>
              <a:t>I2C:ARDUINO-&gt;STM (0.001 S) </a:t>
            </a:r>
          </a:p>
          <a:p>
            <a:endParaRPr lang="it-IT" dirty="0">
              <a:highlight>
                <a:srgbClr val="FFFF00"/>
              </a:highlight>
            </a:endParaRPr>
          </a:p>
          <a:p>
            <a:r>
              <a:rPr lang="it-IT" dirty="0">
                <a:highlight>
                  <a:srgbClr val="FFFF00"/>
                </a:highlight>
              </a:rPr>
              <a:t>BUZZER ACTIVATED (1.004 S)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2F89286-13BB-46EE-974C-EFB3F2A52D99}"/>
              </a:ext>
            </a:extLst>
          </p:cNvPr>
          <p:cNvSpPr txBox="1"/>
          <p:nvPr/>
        </p:nvSpPr>
        <p:spPr>
          <a:xfrm>
            <a:off x="5505274" y="1904301"/>
            <a:ext cx="609669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dirty="0"/>
          </a:p>
          <a:p>
            <a:r>
              <a:rPr lang="it-IT" dirty="0"/>
              <a:t>I2C: STM-&gt;ARDUINO (0.001 S)</a:t>
            </a:r>
          </a:p>
          <a:p>
            <a:r>
              <a:rPr lang="it-IT" dirty="0"/>
              <a:t>BLUETOOTH: ARDUINO-&gt;RASPBERRY (0.150 S)</a:t>
            </a:r>
          </a:p>
          <a:p>
            <a:r>
              <a:rPr lang="it-IT" dirty="0"/>
              <a:t>PHOTO: RASPBERRY (3.000 S)</a:t>
            </a:r>
          </a:p>
          <a:p>
            <a:r>
              <a:rPr lang="it-IT" dirty="0"/>
              <a:t>MQTT: RASPBERRY-&gt;CLOUD (0.050 S)</a:t>
            </a:r>
          </a:p>
          <a:p>
            <a:r>
              <a:rPr lang="it-IT" dirty="0"/>
              <a:t>REST: CLOUD -&gt;NODE (0.050 S)</a:t>
            </a:r>
          </a:p>
          <a:p>
            <a:endParaRPr lang="it-IT" dirty="0"/>
          </a:p>
          <a:p>
            <a:r>
              <a:rPr lang="it-IT" dirty="0">
                <a:highlight>
                  <a:srgbClr val="FFFF00"/>
                </a:highlight>
              </a:rPr>
              <a:t>REPORT AVAILABLE ON THE DASHBOARD (4.255 S)</a:t>
            </a:r>
          </a:p>
        </p:txBody>
      </p:sp>
      <p:cxnSp>
        <p:nvCxnSpPr>
          <p:cNvPr id="9" name="Connettore a gomito 8">
            <a:extLst>
              <a:ext uri="{FF2B5EF4-FFF2-40B4-BE49-F238E27FC236}">
                <a16:creationId xmlns:a16="http://schemas.microsoft.com/office/drawing/2014/main" id="{290E80BE-7994-4C6C-AC5D-2C2D30A18C94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 flipH="1" flipV="1">
            <a:off x="4257450" y="749805"/>
            <a:ext cx="3141678" cy="5450669"/>
          </a:xfrm>
          <a:prstGeom prst="bentConnector5">
            <a:avLst>
              <a:gd name="adj1" fmla="val -7276"/>
              <a:gd name="adj2" fmla="val 40261"/>
              <a:gd name="adj3" fmla="val 10727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8F104FBE-7114-4C31-ADB9-2E328539B3AA}"/>
              </a:ext>
            </a:extLst>
          </p:cNvPr>
          <p:cNvCxnSpPr/>
          <p:nvPr/>
        </p:nvCxnSpPr>
        <p:spPr>
          <a:xfrm>
            <a:off x="3102954" y="1635853"/>
            <a:ext cx="0" cy="547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974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1166F-A660-4E64-BE22-C4C0DAA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990594"/>
          </a:xfrm>
        </p:spPr>
        <p:txBody>
          <a:bodyPr>
            <a:normAutofit/>
          </a:bodyPr>
          <a:lstStyle/>
          <a:p>
            <a:r>
              <a:rPr lang="it-IT" dirty="0"/>
              <a:t>Future </a:t>
            </a:r>
            <a:r>
              <a:rPr lang="it-IT" dirty="0" err="1"/>
              <a:t>development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F462EA6-41F9-49BE-8FE6-8DE5847BDFCB}"/>
              </a:ext>
            </a:extLst>
          </p:cNvPr>
          <p:cNvSpPr txBox="1"/>
          <p:nvPr/>
        </p:nvSpPr>
        <p:spPr>
          <a:xfrm>
            <a:off x="637563" y="2139193"/>
            <a:ext cx="6201762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Optimizing power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Improving latency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Development of a better web interface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Introduction of Solar panel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Security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Use a better gyroscope, </a:t>
            </a:r>
            <a:r>
              <a:rPr lang="en-US" sz="2800"/>
              <a:t>if possible</a:t>
            </a:r>
            <a:endParaRPr lang="en-US" sz="2800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26654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C0E6AB-EAB6-41E0-9D49-369643E87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1FADC9-A0F4-4689-9608-959F3C23D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7">
            <a:extLst>
              <a:ext uri="{FF2B5EF4-FFF2-40B4-BE49-F238E27FC236}">
                <a16:creationId xmlns:a16="http://schemas.microsoft.com/office/drawing/2014/main" id="{8ED41C16-52CF-47AA-A5C9-95D10CB80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82D8F12E-76A5-482C-A854-13F7EDA8B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712" y="2049039"/>
            <a:ext cx="6124575" cy="344438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Titolo 1">
            <a:extLst>
              <a:ext uri="{FF2B5EF4-FFF2-40B4-BE49-F238E27FC236}">
                <a16:creationId xmlns:a16="http://schemas.microsoft.com/office/drawing/2014/main" id="{EEC550BC-DF82-4F92-8FA6-295E8989D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7"/>
            <a:ext cx="10691265" cy="649528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Boat </a:t>
            </a:r>
            <a:r>
              <a:rPr lang="it-IT" sz="3200" dirty="0" err="1"/>
              <a:t>accidents</a:t>
            </a:r>
            <a:r>
              <a:rPr lang="it-IT" sz="3200" dirty="0"/>
              <a:t> FROM 2002 TO 2019</a:t>
            </a:r>
          </a:p>
        </p:txBody>
      </p:sp>
    </p:spTree>
    <p:extLst>
      <p:ext uri="{BB962C8B-B14F-4D97-AF65-F5344CB8AC3E}">
        <p14:creationId xmlns:p14="http://schemas.microsoft.com/office/powerpoint/2010/main" val="1754731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5F3D1E-143D-4F35-8ADA-EB6286179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Key </a:t>
            </a:r>
            <a:r>
              <a:rPr lang="it-IT" dirty="0" err="1"/>
              <a:t>functionalities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BCA113-D877-4A0F-9AB4-A15E6A829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Real time reporting to </a:t>
            </a:r>
            <a:r>
              <a:rPr lang="it-IT" dirty="0" err="1"/>
              <a:t>authorities</a:t>
            </a:r>
            <a:r>
              <a:rPr lang="it-IT" dirty="0"/>
              <a:t> of </a:t>
            </a:r>
            <a:r>
              <a:rPr lang="it-IT" dirty="0" err="1"/>
              <a:t>violations</a:t>
            </a:r>
            <a:endParaRPr lang="it-IT" dirty="0"/>
          </a:p>
          <a:p>
            <a:r>
              <a:rPr lang="it-IT" dirty="0"/>
              <a:t>Create a </a:t>
            </a:r>
            <a:r>
              <a:rPr lang="it-IT" dirty="0" err="1"/>
              <a:t>safer</a:t>
            </a:r>
            <a:r>
              <a:rPr lang="it-IT" dirty="0"/>
              <a:t> </a:t>
            </a:r>
            <a:r>
              <a:rPr lang="it-IT" dirty="0" err="1"/>
              <a:t>holiday</a:t>
            </a:r>
            <a:r>
              <a:rPr lang="it-IT" dirty="0"/>
              <a:t> for </a:t>
            </a:r>
            <a:r>
              <a:rPr lang="it-IT" dirty="0" err="1"/>
              <a:t>tourists</a:t>
            </a:r>
            <a:endParaRPr lang="it-IT" dirty="0"/>
          </a:p>
          <a:p>
            <a:r>
              <a:rPr lang="it-IT" dirty="0" err="1"/>
              <a:t>Improve</a:t>
            </a:r>
            <a:r>
              <a:rPr lang="it-IT" dirty="0"/>
              <a:t> water </a:t>
            </a:r>
            <a:r>
              <a:rPr lang="it-IT" dirty="0" err="1"/>
              <a:t>quality</a:t>
            </a:r>
            <a:r>
              <a:rPr lang="it-IT" dirty="0"/>
              <a:t> </a:t>
            </a:r>
            <a:r>
              <a:rPr lang="it-IT" dirty="0" err="1"/>
              <a:t>near</a:t>
            </a:r>
            <a:r>
              <a:rPr lang="it-IT" dirty="0"/>
              <a:t> the </a:t>
            </a:r>
            <a:r>
              <a:rPr lang="it-IT" dirty="0" err="1"/>
              <a:t>shore</a:t>
            </a:r>
            <a:endParaRPr lang="it-IT" dirty="0"/>
          </a:p>
          <a:p>
            <a:r>
              <a:rPr lang="it-IT" dirty="0" err="1"/>
              <a:t>Decrease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accidents</a:t>
            </a:r>
            <a:r>
              <a:rPr lang="it-IT" dirty="0"/>
              <a:t> </a:t>
            </a:r>
          </a:p>
          <a:p>
            <a:r>
              <a:rPr lang="it-IT" dirty="0" err="1"/>
              <a:t>Provide</a:t>
            </a:r>
            <a:r>
              <a:rPr lang="it-IT" dirty="0"/>
              <a:t> an user </a:t>
            </a:r>
            <a:r>
              <a:rPr lang="it-IT" dirty="0" err="1"/>
              <a:t>friendly</a:t>
            </a:r>
            <a:r>
              <a:rPr lang="it-IT" dirty="0"/>
              <a:t> dashboard in </a:t>
            </a:r>
            <a:r>
              <a:rPr lang="it-IT" dirty="0" err="1"/>
              <a:t>order</a:t>
            </a:r>
            <a:r>
              <a:rPr lang="it-IT" dirty="0"/>
              <a:t> to monitor </a:t>
            </a:r>
            <a:r>
              <a:rPr lang="it-IT" dirty="0" err="1"/>
              <a:t>violations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8954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A44AE9-B0BA-4656-8A1C-EE14264B9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Collective</a:t>
            </a:r>
            <a:r>
              <a:rPr lang="it-IT" dirty="0"/>
              <a:t> intelligence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E6201F6-4527-4D20-8A35-DECE218D6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74" y="1883165"/>
            <a:ext cx="5007575" cy="325081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EEA5FF4F-D2C2-4C8E-BA98-106664B0F2C1}"/>
              </a:ext>
            </a:extLst>
          </p:cNvPr>
          <p:cNvSpPr txBox="1"/>
          <p:nvPr/>
        </p:nvSpPr>
        <p:spPr>
          <a:xfrm>
            <a:off x="6791326" y="2581275"/>
            <a:ext cx="48101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purpose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to replicate </a:t>
            </a:r>
            <a:r>
              <a:rPr lang="it-IT" dirty="0" err="1"/>
              <a:t>this</a:t>
            </a:r>
            <a:r>
              <a:rPr lang="it-IT" dirty="0"/>
              <a:t> trend of </a:t>
            </a:r>
            <a:r>
              <a:rPr lang="it-IT" dirty="0" err="1"/>
              <a:t>death</a:t>
            </a:r>
            <a:r>
              <a:rPr lang="it-IT" dirty="0"/>
              <a:t> by car </a:t>
            </a:r>
            <a:r>
              <a:rPr lang="it-IT" dirty="0" err="1"/>
              <a:t>accident</a:t>
            </a:r>
            <a:r>
              <a:rPr lang="it-IT" dirty="0"/>
              <a:t> </a:t>
            </a:r>
            <a:r>
              <a:rPr lang="it-IT" dirty="0" err="1"/>
              <a:t>since</a:t>
            </a:r>
            <a:r>
              <a:rPr lang="it-IT" dirty="0"/>
              <a:t> autovelox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introduced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in the </a:t>
            </a:r>
            <a:r>
              <a:rPr lang="it-IT" dirty="0" err="1"/>
              <a:t>context</a:t>
            </a:r>
            <a:r>
              <a:rPr lang="it-IT" dirty="0"/>
              <a:t> of </a:t>
            </a:r>
            <a:r>
              <a:rPr lang="it-IT" dirty="0" err="1"/>
              <a:t>accident</a:t>
            </a:r>
            <a:r>
              <a:rPr lang="it-IT" dirty="0"/>
              <a:t> </a:t>
            </a:r>
            <a:r>
              <a:rPr lang="it-IT" dirty="0" err="1"/>
              <a:t>caused</a:t>
            </a:r>
            <a:r>
              <a:rPr lang="it-IT" dirty="0"/>
              <a:t> by boats </a:t>
            </a:r>
            <a:r>
              <a:rPr lang="it-IT" dirty="0" err="1"/>
              <a:t>introducing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system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prevent</a:t>
            </a:r>
            <a:r>
              <a:rPr lang="it-IT" dirty="0"/>
              <a:t> an </a:t>
            </a:r>
            <a:r>
              <a:rPr lang="it-IT" dirty="0" err="1"/>
              <a:t>increasing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deaths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7992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5F3D1E-143D-4F35-8ADA-EB6286179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871762"/>
            <a:ext cx="10691265" cy="1371030"/>
          </a:xfrm>
        </p:spPr>
        <p:txBody>
          <a:bodyPr/>
          <a:lstStyle/>
          <a:p>
            <a:r>
              <a:rPr lang="it-IT" dirty="0"/>
              <a:t>User </a:t>
            </a:r>
            <a:r>
              <a:rPr lang="it-IT" dirty="0" err="1"/>
              <a:t>Personas</a:t>
            </a:r>
            <a:r>
              <a:rPr lang="it-IT" dirty="0"/>
              <a:t>:</a:t>
            </a:r>
            <a:br>
              <a:rPr lang="it-IT" dirty="0"/>
            </a:br>
            <a:r>
              <a:rPr lang="it-IT" sz="3600" dirty="0"/>
              <a:t>bob</a:t>
            </a:r>
            <a:endParaRPr lang="it-IT" dirty="0"/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3B99CA3E-AFB1-4C2D-9670-24A088252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341" y="805518"/>
            <a:ext cx="6215291" cy="5276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92B0C57-B6E5-4F3F-B607-3B1DE1687CC1}"/>
              </a:ext>
            </a:extLst>
          </p:cNvPr>
          <p:cNvSpPr txBox="1"/>
          <p:nvPr/>
        </p:nvSpPr>
        <p:spPr>
          <a:xfrm>
            <a:off x="654341" y="2499919"/>
            <a:ext cx="39624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Wants</a:t>
            </a:r>
            <a:r>
              <a:rPr lang="it-IT" dirty="0"/>
              <a:t> to </a:t>
            </a:r>
            <a:r>
              <a:rPr lang="it-IT" dirty="0" err="1"/>
              <a:t>meet</a:t>
            </a:r>
            <a:r>
              <a:rPr lang="it-IT" dirty="0"/>
              <a:t> new </a:t>
            </a:r>
            <a:r>
              <a:rPr lang="it-IT" dirty="0" err="1"/>
              <a:t>cultures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Wants</a:t>
            </a:r>
            <a:r>
              <a:rPr lang="it-IT" dirty="0"/>
              <a:t> to </a:t>
            </a:r>
            <a:r>
              <a:rPr lang="it-IT" dirty="0" err="1"/>
              <a:t>visit</a:t>
            </a:r>
            <a:r>
              <a:rPr lang="it-IT" dirty="0"/>
              <a:t> new locations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Wants</a:t>
            </a:r>
            <a:r>
              <a:rPr lang="it-IT" dirty="0"/>
              <a:t> to relax after the </a:t>
            </a:r>
            <a:r>
              <a:rPr lang="it-IT" dirty="0" err="1"/>
              <a:t>retirements</a:t>
            </a:r>
            <a:r>
              <a:rPr lang="it-IT" dirty="0"/>
              <a:t> </a:t>
            </a:r>
          </a:p>
          <a:p>
            <a:r>
              <a:rPr lang="it-IT" dirty="0"/>
              <a:t>     with </a:t>
            </a:r>
            <a:r>
              <a:rPr lang="it-IT" dirty="0" err="1"/>
              <a:t>his</a:t>
            </a:r>
            <a:r>
              <a:rPr lang="it-IT" dirty="0"/>
              <a:t> family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He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employee</a:t>
            </a:r>
            <a:r>
              <a:rPr lang="it-IT" dirty="0"/>
              <a:t> in 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Likes to </a:t>
            </a:r>
            <a:r>
              <a:rPr lang="it-IT" dirty="0" err="1"/>
              <a:t>feel</a:t>
            </a:r>
            <a:r>
              <a:rPr lang="it-IT" dirty="0"/>
              <a:t> secure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51040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5F3D1E-143D-4F35-8ADA-EB6286179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871762"/>
            <a:ext cx="10691265" cy="1371030"/>
          </a:xfrm>
        </p:spPr>
        <p:txBody>
          <a:bodyPr/>
          <a:lstStyle/>
          <a:p>
            <a:r>
              <a:rPr lang="it-IT" dirty="0"/>
              <a:t>User </a:t>
            </a:r>
            <a:r>
              <a:rPr lang="it-IT" dirty="0" err="1"/>
              <a:t>Personas</a:t>
            </a:r>
            <a:r>
              <a:rPr lang="it-IT" dirty="0"/>
              <a:t>: </a:t>
            </a:r>
            <a:br>
              <a:rPr lang="it-IT" dirty="0"/>
            </a:br>
            <a:r>
              <a:rPr lang="it-IT" sz="3600" dirty="0" err="1"/>
              <a:t>matteo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92B0C57-B6E5-4F3F-B607-3B1DE1687CC1}"/>
              </a:ext>
            </a:extLst>
          </p:cNvPr>
          <p:cNvSpPr txBox="1"/>
          <p:nvPr/>
        </p:nvSpPr>
        <p:spPr>
          <a:xfrm>
            <a:off x="528083" y="2774226"/>
            <a:ext cx="448565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Lives</a:t>
            </a:r>
            <a:r>
              <a:rPr lang="it-IT" sz="2000" dirty="0"/>
              <a:t> in Sardinia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His job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coast</a:t>
            </a:r>
            <a:r>
              <a:rPr lang="it-IT" sz="2000" dirty="0"/>
              <a:t> </a:t>
            </a:r>
            <a:r>
              <a:rPr lang="it-IT" sz="2000" dirty="0" err="1"/>
              <a:t>guard</a:t>
            </a:r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Cares a </a:t>
            </a:r>
            <a:r>
              <a:rPr lang="it-IT" sz="2000" dirty="0" err="1"/>
              <a:t>lot</a:t>
            </a:r>
            <a:r>
              <a:rPr lang="it-IT" sz="2000" dirty="0"/>
              <a:t> </a:t>
            </a:r>
            <a:r>
              <a:rPr lang="it-IT" sz="2000" dirty="0" err="1"/>
              <a:t>about</a:t>
            </a:r>
            <a:r>
              <a:rPr lang="it-IT" sz="2000" dirty="0"/>
              <a:t> the </a:t>
            </a:r>
            <a:r>
              <a:rPr lang="it-IT" sz="2000" dirty="0" err="1"/>
              <a:t>respect</a:t>
            </a:r>
            <a:r>
              <a:rPr lang="it-IT" sz="2000" dirty="0"/>
              <a:t> of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Wants</a:t>
            </a:r>
            <a:r>
              <a:rPr lang="it-IT" sz="2000" dirty="0"/>
              <a:t> to make a world a </a:t>
            </a:r>
            <a:r>
              <a:rPr lang="it-IT" sz="2000" dirty="0" err="1"/>
              <a:t>better</a:t>
            </a:r>
            <a:r>
              <a:rPr lang="it-IT" sz="2000" dirty="0"/>
              <a:t> 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Wants</a:t>
            </a:r>
            <a:r>
              <a:rPr lang="it-IT" sz="2000" dirty="0"/>
              <a:t> to </a:t>
            </a:r>
            <a:r>
              <a:rPr lang="it-IT" sz="2000" dirty="0" err="1"/>
              <a:t>enjoy</a:t>
            </a:r>
            <a:r>
              <a:rPr lang="it-IT" sz="2000" dirty="0"/>
              <a:t> </a:t>
            </a:r>
            <a:r>
              <a:rPr lang="it-IT" sz="2000" dirty="0" err="1"/>
              <a:t>his</a:t>
            </a:r>
            <a:r>
              <a:rPr lang="it-IT" sz="2000" dirty="0"/>
              <a:t> life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55EFC81-EA54-4FEE-B366-F6C3BB3A0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112" y="788565"/>
            <a:ext cx="6616195" cy="52885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78949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5F3D1E-143D-4F35-8ADA-EB6286179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871762"/>
            <a:ext cx="10691265" cy="1371030"/>
          </a:xfrm>
        </p:spPr>
        <p:txBody>
          <a:bodyPr/>
          <a:lstStyle/>
          <a:p>
            <a:r>
              <a:rPr lang="it-IT" dirty="0" err="1"/>
              <a:t>Scenarios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69A6083-AA5C-4F0C-99C4-252AFE732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74" y="1752076"/>
            <a:ext cx="9163050" cy="20955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AA3C2C3-1278-45E7-ABC8-F7370FA40A9A}"/>
              </a:ext>
            </a:extLst>
          </p:cNvPr>
          <p:cNvSpPr txBox="1"/>
          <p:nvPr/>
        </p:nvSpPr>
        <p:spPr>
          <a:xfrm>
            <a:off x="1003463" y="4430651"/>
            <a:ext cx="10530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Bob is in Sardinia with his family on vacation. One day, his son is swimming in the water nearby, Bob sees a boat approaching too close to safety line, but thanks to the Safety Floater system control his son is not really in danger, because authorities will intervene in time.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61184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416D56-FC6B-44FC-BEE1-0C93B2CDD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Iot</a:t>
            </a:r>
            <a:r>
              <a:rPr lang="it-IT" dirty="0"/>
              <a:t> </a:t>
            </a:r>
            <a:r>
              <a:rPr lang="it-IT" dirty="0" err="1"/>
              <a:t>architecture</a:t>
            </a:r>
            <a:endParaRPr lang="it-IT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03D34995-4001-446A-B3C6-0101DFE301EA}"/>
              </a:ext>
            </a:extLst>
          </p:cNvPr>
          <p:cNvSpPr/>
          <p:nvPr/>
        </p:nvSpPr>
        <p:spPr>
          <a:xfrm>
            <a:off x="1019175" y="2828925"/>
            <a:ext cx="1590675" cy="107632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B3A771D-D1CE-4380-A932-BA925DCA7818}"/>
              </a:ext>
            </a:extLst>
          </p:cNvPr>
          <p:cNvSpPr txBox="1"/>
          <p:nvPr/>
        </p:nvSpPr>
        <p:spPr>
          <a:xfrm>
            <a:off x="1062632" y="3178731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Safety</a:t>
            </a:r>
            <a:r>
              <a:rPr lang="it-IT" dirty="0"/>
              <a:t> Floater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19AE2DF1-8D7E-462D-BFDC-D8F855524313}"/>
              </a:ext>
            </a:extLst>
          </p:cNvPr>
          <p:cNvCxnSpPr>
            <a:cxnSpLocks/>
            <a:stCxn id="4" idx="6"/>
            <a:endCxn id="11" idx="2"/>
          </p:cNvCxnSpPr>
          <p:nvPr/>
        </p:nvCxnSpPr>
        <p:spPr>
          <a:xfrm>
            <a:off x="2609850" y="3367088"/>
            <a:ext cx="1085850" cy="9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10">
            <a:extLst>
              <a:ext uri="{FF2B5EF4-FFF2-40B4-BE49-F238E27FC236}">
                <a16:creationId xmlns:a16="http://schemas.microsoft.com/office/drawing/2014/main" id="{B38F6017-6DEA-4FD4-A693-5F6621662961}"/>
              </a:ext>
            </a:extLst>
          </p:cNvPr>
          <p:cNvSpPr/>
          <p:nvPr/>
        </p:nvSpPr>
        <p:spPr>
          <a:xfrm>
            <a:off x="3695700" y="2838450"/>
            <a:ext cx="1590675" cy="107632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37DD928-46AA-475D-B239-E29DD86A3E9D}"/>
              </a:ext>
            </a:extLst>
          </p:cNvPr>
          <p:cNvSpPr txBox="1"/>
          <p:nvPr/>
        </p:nvSpPr>
        <p:spPr>
          <a:xfrm>
            <a:off x="3848874" y="3178731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Sea Station</a:t>
            </a: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FD90001F-807F-4360-9E9C-87D68B31190D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5286375" y="3363397"/>
            <a:ext cx="1128714" cy="1321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e 16">
            <a:extLst>
              <a:ext uri="{FF2B5EF4-FFF2-40B4-BE49-F238E27FC236}">
                <a16:creationId xmlns:a16="http://schemas.microsoft.com/office/drawing/2014/main" id="{0829E890-5E57-4D10-BB1D-318955761843}"/>
              </a:ext>
            </a:extLst>
          </p:cNvPr>
          <p:cNvSpPr/>
          <p:nvPr/>
        </p:nvSpPr>
        <p:spPr>
          <a:xfrm>
            <a:off x="6415089" y="2825234"/>
            <a:ext cx="1590675" cy="107632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DA9F299-34AC-44BC-8905-5ABDD49D0A1C}"/>
              </a:ext>
            </a:extLst>
          </p:cNvPr>
          <p:cNvSpPr txBox="1"/>
          <p:nvPr/>
        </p:nvSpPr>
        <p:spPr>
          <a:xfrm>
            <a:off x="6476892" y="317873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Cloud Server</a:t>
            </a: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F562AE98-D172-4BA7-ADF3-5CBC0E86834A}"/>
              </a:ext>
            </a:extLst>
          </p:cNvPr>
          <p:cNvSpPr/>
          <p:nvPr/>
        </p:nvSpPr>
        <p:spPr>
          <a:xfrm>
            <a:off x="8824914" y="2825234"/>
            <a:ext cx="1590675" cy="107632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864232BB-47CE-4B93-BD6C-1AB7CC068BBD}"/>
              </a:ext>
            </a:extLst>
          </p:cNvPr>
          <p:cNvSpPr txBox="1"/>
          <p:nvPr/>
        </p:nvSpPr>
        <p:spPr>
          <a:xfrm>
            <a:off x="9078308" y="3178730"/>
            <a:ext cx="1083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Frontend</a:t>
            </a:r>
            <a:endParaRPr lang="it-IT" dirty="0"/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8DB043F9-A373-4D01-B831-21411407718C}"/>
              </a:ext>
            </a:extLst>
          </p:cNvPr>
          <p:cNvCxnSpPr>
            <a:cxnSpLocks/>
            <a:stCxn id="23" idx="2"/>
            <a:endCxn id="17" idx="6"/>
          </p:cNvCxnSpPr>
          <p:nvPr/>
        </p:nvCxnSpPr>
        <p:spPr>
          <a:xfrm flipH="1">
            <a:off x="8005764" y="3363397"/>
            <a:ext cx="81915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CA7111E7-C4D9-42F6-8860-E06EBF2A0C90}"/>
              </a:ext>
            </a:extLst>
          </p:cNvPr>
          <p:cNvSpPr txBox="1"/>
          <p:nvPr/>
        </p:nvSpPr>
        <p:spPr>
          <a:xfrm>
            <a:off x="2671653" y="3093006"/>
            <a:ext cx="884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err="1">
                <a:solidFill>
                  <a:srgbClr val="FF0000"/>
                </a:solidFill>
              </a:rPr>
              <a:t>LoraWAN</a:t>
            </a:r>
            <a:endParaRPr lang="it-IT" sz="1200" dirty="0">
              <a:solidFill>
                <a:srgbClr val="FF0000"/>
              </a:solidFill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2BC3853A-7766-4B34-A0BE-9BFB7ADDCF2A}"/>
              </a:ext>
            </a:extLst>
          </p:cNvPr>
          <p:cNvSpPr txBox="1"/>
          <p:nvPr/>
        </p:nvSpPr>
        <p:spPr>
          <a:xfrm>
            <a:off x="8080596" y="3040230"/>
            <a:ext cx="657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rgbClr val="FF0000"/>
                </a:solidFill>
              </a:rPr>
              <a:t>MQTT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0DD0AA3D-7F9F-45C4-9955-17C206CDAC1E}"/>
              </a:ext>
            </a:extLst>
          </p:cNvPr>
          <p:cNvSpPr txBox="1"/>
          <p:nvPr/>
        </p:nvSpPr>
        <p:spPr>
          <a:xfrm>
            <a:off x="5521956" y="3040230"/>
            <a:ext cx="657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rgbClr val="FF0000"/>
                </a:solidFill>
              </a:rPr>
              <a:t>MQTT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41D65EFB-4387-4081-9783-4D3FF6CDDA69}"/>
              </a:ext>
            </a:extLst>
          </p:cNvPr>
          <p:cNvSpPr txBox="1"/>
          <p:nvPr/>
        </p:nvSpPr>
        <p:spPr>
          <a:xfrm>
            <a:off x="8123432" y="3419091"/>
            <a:ext cx="583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rgbClr val="FF0000"/>
                </a:solidFill>
              </a:rPr>
              <a:t>REST</a:t>
            </a:r>
          </a:p>
        </p:txBody>
      </p:sp>
    </p:spTree>
    <p:extLst>
      <p:ext uri="{BB962C8B-B14F-4D97-AF65-F5344CB8AC3E}">
        <p14:creationId xmlns:p14="http://schemas.microsoft.com/office/powerpoint/2010/main" val="4066640915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RegularSeedRightStep">
      <a:dk1>
        <a:srgbClr val="000000"/>
      </a:dk1>
      <a:lt1>
        <a:srgbClr val="FFFFFF"/>
      </a:lt1>
      <a:dk2>
        <a:srgbClr val="1B2830"/>
      </a:dk2>
      <a:lt2>
        <a:srgbClr val="F3F0F0"/>
      </a:lt2>
      <a:accent1>
        <a:srgbClr val="20B3AE"/>
      </a:accent1>
      <a:accent2>
        <a:srgbClr val="178CD5"/>
      </a:accent2>
      <a:accent3>
        <a:srgbClr val="294FE7"/>
      </a:accent3>
      <a:accent4>
        <a:srgbClr val="5530D9"/>
      </a:accent4>
      <a:accent5>
        <a:srgbClr val="A229E7"/>
      </a:accent5>
      <a:accent6>
        <a:srgbClr val="D517CB"/>
      </a:accent6>
      <a:hlink>
        <a:srgbClr val="BF3F43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Fasce</Template>
  <TotalTime>551</TotalTime>
  <Words>686</Words>
  <Application>Microsoft Office PowerPoint</Application>
  <PresentationFormat>Widescreen</PresentationFormat>
  <Paragraphs>119</Paragraphs>
  <Slides>28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28</vt:i4>
      </vt:variant>
    </vt:vector>
  </HeadingPairs>
  <TitlesOfParts>
    <vt:vector size="34" baseType="lpstr">
      <vt:lpstr>Arial</vt:lpstr>
      <vt:lpstr>Calisto MT</vt:lpstr>
      <vt:lpstr>Rockwell</vt:lpstr>
      <vt:lpstr>Rockwell Condensed</vt:lpstr>
      <vt:lpstr>Univers Condensed</vt:lpstr>
      <vt:lpstr>ChronicleVTI</vt:lpstr>
      <vt:lpstr>Safety floater</vt:lpstr>
      <vt:lpstr>What is the problem?</vt:lpstr>
      <vt:lpstr>Boat accidents FROM 2002 TO 2019</vt:lpstr>
      <vt:lpstr>Key functionalities</vt:lpstr>
      <vt:lpstr>Collective intelligence</vt:lpstr>
      <vt:lpstr>User Personas: bob</vt:lpstr>
      <vt:lpstr>User Personas:  matteo</vt:lpstr>
      <vt:lpstr>Scenarios</vt:lpstr>
      <vt:lpstr>Iot architecture</vt:lpstr>
      <vt:lpstr>safety floater: Sensors &amp; Actuators</vt:lpstr>
      <vt:lpstr>safety floater: structure &amp; Communication</vt:lpstr>
      <vt:lpstr>safety floater: SPOTTER</vt:lpstr>
      <vt:lpstr>SAFETY FLOATER: FUNCTIONALITIES</vt:lpstr>
      <vt:lpstr>Sea station: structure &amp; Communication</vt:lpstr>
      <vt:lpstr>SEA STATION: FUNCTIONALITIES</vt:lpstr>
      <vt:lpstr>CLOud server &amp; FRONTEND: structure</vt:lpstr>
      <vt:lpstr>CLOud server &amp; FRONTEND: FUNCTIONALITIES</vt:lpstr>
      <vt:lpstr>CLOud server &amp; FRONTEND: FUNCTIONALITIES</vt:lpstr>
      <vt:lpstr>CLOud server &amp; FRONTEND: FUNCTIONALITIES</vt:lpstr>
      <vt:lpstr>IOT ARCHITECTURE: DETAILED SUMMARY</vt:lpstr>
      <vt:lpstr>Constraints</vt:lpstr>
      <vt:lpstr>Evaluation &amp; PERFORMANCE: power consumption mode 1</vt:lpstr>
      <vt:lpstr>Evaluation &amp; PERFORMANCE: power consumption mode 2</vt:lpstr>
      <vt:lpstr>Evaluation &amp; PERFORMANCE: power consumption mode 3</vt:lpstr>
      <vt:lpstr>Evaluation &amp; PERFORMANCE: power consumption general</vt:lpstr>
      <vt:lpstr>Evaluation &amp; PERFORMANCE: boat detection</vt:lpstr>
      <vt:lpstr>Evaluation &amp; PERFORMANCE: NETWORK latency</vt:lpstr>
      <vt:lpstr>Future development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Safety floater</dc:title>
  <dc:creator>Daniele Bufalieri</dc:creator>
  <cp:lastModifiedBy>Daniele Bufalieri</cp:lastModifiedBy>
  <cp:revision>76</cp:revision>
  <dcterms:created xsi:type="dcterms:W3CDTF">2021-04-03T14:51:34Z</dcterms:created>
  <dcterms:modified xsi:type="dcterms:W3CDTF">2021-05-16T10:07:24Z</dcterms:modified>
</cp:coreProperties>
</file>